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3" r:id="rId8"/>
    <p:sldId id="264" r:id="rId9"/>
    <p:sldId id="265" r:id="rId10"/>
    <p:sldId id="266" r:id="rId11"/>
    <p:sldId id="262" r:id="rId12"/>
    <p:sldId id="274" r:id="rId13"/>
    <p:sldId id="275" r:id="rId14"/>
    <p:sldId id="268" r:id="rId15"/>
    <p:sldId id="271" r:id="rId16"/>
    <p:sldId id="272" r:id="rId17"/>
    <p:sldId id="277"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91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E4E61F-D49E-4EAA-A7D1-5F5B8C5E4C77}" type="datetimeFigureOut">
              <a:rPr lang="en-US" smtClean="0"/>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B5B8E-6DD7-4A85-A410-A7EAF2BAC7C9}" type="slidenum">
              <a:rPr lang="en-US" smtClean="0"/>
              <a:t>‹#›</a:t>
            </a:fld>
            <a:endParaRPr lang="en-US"/>
          </a:p>
        </p:txBody>
      </p:sp>
    </p:spTree>
    <p:extLst>
      <p:ext uri="{BB962C8B-B14F-4D97-AF65-F5344CB8AC3E}">
        <p14:creationId xmlns:p14="http://schemas.microsoft.com/office/powerpoint/2010/main" val="1240071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E4E61F-D49E-4EAA-A7D1-5F5B8C5E4C77}" type="datetimeFigureOut">
              <a:rPr lang="en-US" smtClean="0"/>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B5B8E-6DD7-4A85-A410-A7EAF2BAC7C9}" type="slidenum">
              <a:rPr lang="en-US" smtClean="0"/>
              <a:t>‹#›</a:t>
            </a:fld>
            <a:endParaRPr lang="en-US"/>
          </a:p>
        </p:txBody>
      </p:sp>
    </p:spTree>
    <p:extLst>
      <p:ext uri="{BB962C8B-B14F-4D97-AF65-F5344CB8AC3E}">
        <p14:creationId xmlns:p14="http://schemas.microsoft.com/office/powerpoint/2010/main" val="895038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E4E61F-D49E-4EAA-A7D1-5F5B8C5E4C77}" type="datetimeFigureOut">
              <a:rPr lang="en-US" smtClean="0"/>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B5B8E-6DD7-4A85-A410-A7EAF2BAC7C9}" type="slidenum">
              <a:rPr lang="en-US" smtClean="0"/>
              <a:t>‹#›</a:t>
            </a:fld>
            <a:endParaRPr lang="en-US"/>
          </a:p>
        </p:txBody>
      </p:sp>
    </p:spTree>
    <p:extLst>
      <p:ext uri="{BB962C8B-B14F-4D97-AF65-F5344CB8AC3E}">
        <p14:creationId xmlns:p14="http://schemas.microsoft.com/office/powerpoint/2010/main" val="62635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E4E61F-D49E-4EAA-A7D1-5F5B8C5E4C77}" type="datetimeFigureOut">
              <a:rPr lang="en-US" smtClean="0"/>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B5B8E-6DD7-4A85-A410-A7EAF2BAC7C9}" type="slidenum">
              <a:rPr lang="en-US" smtClean="0"/>
              <a:t>‹#›</a:t>
            </a:fld>
            <a:endParaRPr lang="en-US"/>
          </a:p>
        </p:txBody>
      </p:sp>
    </p:spTree>
    <p:extLst>
      <p:ext uri="{BB962C8B-B14F-4D97-AF65-F5344CB8AC3E}">
        <p14:creationId xmlns:p14="http://schemas.microsoft.com/office/powerpoint/2010/main" val="140597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E4E61F-D49E-4EAA-A7D1-5F5B8C5E4C77}" type="datetimeFigureOut">
              <a:rPr lang="en-US" smtClean="0"/>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B5B8E-6DD7-4A85-A410-A7EAF2BAC7C9}" type="slidenum">
              <a:rPr lang="en-US" smtClean="0"/>
              <a:t>‹#›</a:t>
            </a:fld>
            <a:endParaRPr lang="en-US"/>
          </a:p>
        </p:txBody>
      </p:sp>
    </p:spTree>
    <p:extLst>
      <p:ext uri="{BB962C8B-B14F-4D97-AF65-F5344CB8AC3E}">
        <p14:creationId xmlns:p14="http://schemas.microsoft.com/office/powerpoint/2010/main" val="310770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E4E61F-D49E-4EAA-A7D1-5F5B8C5E4C77}" type="datetimeFigureOut">
              <a:rPr lang="en-US" smtClean="0"/>
              <a:t>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B5B8E-6DD7-4A85-A410-A7EAF2BAC7C9}" type="slidenum">
              <a:rPr lang="en-US" smtClean="0"/>
              <a:t>‹#›</a:t>
            </a:fld>
            <a:endParaRPr lang="en-US"/>
          </a:p>
        </p:txBody>
      </p:sp>
    </p:spTree>
    <p:extLst>
      <p:ext uri="{BB962C8B-B14F-4D97-AF65-F5344CB8AC3E}">
        <p14:creationId xmlns:p14="http://schemas.microsoft.com/office/powerpoint/2010/main" val="3331294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E4E61F-D49E-4EAA-A7D1-5F5B8C5E4C77}" type="datetimeFigureOut">
              <a:rPr lang="en-US" smtClean="0"/>
              <a:t>11/7/2015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7B5B8E-6DD7-4A85-A410-A7EAF2BAC7C9}" type="slidenum">
              <a:rPr lang="en-US" smtClean="0"/>
              <a:t>‹#›</a:t>
            </a:fld>
            <a:endParaRPr lang="en-US"/>
          </a:p>
        </p:txBody>
      </p:sp>
    </p:spTree>
    <p:extLst>
      <p:ext uri="{BB962C8B-B14F-4D97-AF65-F5344CB8AC3E}">
        <p14:creationId xmlns:p14="http://schemas.microsoft.com/office/powerpoint/2010/main" val="4202614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E4E61F-D49E-4EAA-A7D1-5F5B8C5E4C77}" type="datetimeFigureOut">
              <a:rPr lang="en-US" smtClean="0"/>
              <a:t>11/7/2015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7B5B8E-6DD7-4A85-A410-A7EAF2BAC7C9}" type="slidenum">
              <a:rPr lang="en-US" smtClean="0"/>
              <a:t>‹#›</a:t>
            </a:fld>
            <a:endParaRPr lang="en-US"/>
          </a:p>
        </p:txBody>
      </p:sp>
    </p:spTree>
    <p:extLst>
      <p:ext uri="{BB962C8B-B14F-4D97-AF65-F5344CB8AC3E}">
        <p14:creationId xmlns:p14="http://schemas.microsoft.com/office/powerpoint/2010/main" val="3736359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E4E61F-D49E-4EAA-A7D1-5F5B8C5E4C77}" type="datetimeFigureOut">
              <a:rPr lang="en-US" smtClean="0"/>
              <a:t>11/7/2015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7B5B8E-6DD7-4A85-A410-A7EAF2BAC7C9}" type="slidenum">
              <a:rPr lang="en-US" smtClean="0"/>
              <a:t>‹#›</a:t>
            </a:fld>
            <a:endParaRPr lang="en-US"/>
          </a:p>
        </p:txBody>
      </p:sp>
    </p:spTree>
    <p:extLst>
      <p:ext uri="{BB962C8B-B14F-4D97-AF65-F5344CB8AC3E}">
        <p14:creationId xmlns:p14="http://schemas.microsoft.com/office/powerpoint/2010/main" val="185949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4E61F-D49E-4EAA-A7D1-5F5B8C5E4C77}" type="datetimeFigureOut">
              <a:rPr lang="en-US" smtClean="0"/>
              <a:t>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B5B8E-6DD7-4A85-A410-A7EAF2BAC7C9}" type="slidenum">
              <a:rPr lang="en-US" smtClean="0"/>
              <a:t>‹#›</a:t>
            </a:fld>
            <a:endParaRPr lang="en-US"/>
          </a:p>
        </p:txBody>
      </p:sp>
    </p:spTree>
    <p:extLst>
      <p:ext uri="{BB962C8B-B14F-4D97-AF65-F5344CB8AC3E}">
        <p14:creationId xmlns:p14="http://schemas.microsoft.com/office/powerpoint/2010/main" val="2013147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4E61F-D49E-4EAA-A7D1-5F5B8C5E4C77}" type="datetimeFigureOut">
              <a:rPr lang="en-US" smtClean="0"/>
              <a:t>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B5B8E-6DD7-4A85-A410-A7EAF2BAC7C9}" type="slidenum">
              <a:rPr lang="en-US" smtClean="0"/>
              <a:t>‹#›</a:t>
            </a:fld>
            <a:endParaRPr lang="en-US"/>
          </a:p>
        </p:txBody>
      </p:sp>
    </p:spTree>
    <p:extLst>
      <p:ext uri="{BB962C8B-B14F-4D97-AF65-F5344CB8AC3E}">
        <p14:creationId xmlns:p14="http://schemas.microsoft.com/office/powerpoint/2010/main" val="2155562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4E61F-D49E-4EAA-A7D1-5F5B8C5E4C77}" type="datetimeFigureOut">
              <a:rPr lang="en-US" smtClean="0"/>
              <a:t>11/7/2015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B5B8E-6DD7-4A85-A410-A7EAF2BAC7C9}" type="slidenum">
              <a:rPr lang="en-US" smtClean="0"/>
              <a:t>‹#›</a:t>
            </a:fld>
            <a:endParaRPr lang="en-US"/>
          </a:p>
        </p:txBody>
      </p:sp>
    </p:spTree>
    <p:extLst>
      <p:ext uri="{BB962C8B-B14F-4D97-AF65-F5344CB8AC3E}">
        <p14:creationId xmlns:p14="http://schemas.microsoft.com/office/powerpoint/2010/main" val="189568907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d.ted.com/lessons" TargetMode="External"/><Relationship Id="rId2" Type="http://schemas.openxmlformats.org/officeDocument/2006/relationships/hyperlink" Target="http://www.ted.com/" TargetMode="External"/><Relationship Id="rId1" Type="http://schemas.openxmlformats.org/officeDocument/2006/relationships/slideLayout" Target="../slideLayouts/slideLayout2.xml"/><Relationship Id="rId4" Type="http://schemas.openxmlformats.org/officeDocument/2006/relationships/hyperlink" Target="http://www.ted.com/talks"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www.ted.com/talks/frans_lanting_photos_that_give_voice_to_the_animal_kingdom"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shar.es/15ednE" TargetMode="External"/><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hyperlink" Target="http://judysworld.edublogs.org/" TargetMode="External"/><Relationship Id="rId5" Type="http://schemas.openxmlformats.org/officeDocument/2006/relationships/hyperlink" Target="http://www.linkedin.com/in/judywongrteddi" TargetMode="External"/><Relationship Id="rId4" Type="http://schemas.openxmlformats.org/officeDocument/2006/relationships/hyperlink" Target="http://www.facebook.com/AdventuresInReadingWritingESO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58862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381000"/>
            <a:ext cx="5867400" cy="944562"/>
          </a:xfrm>
        </p:spPr>
        <p:txBody>
          <a:bodyPr/>
          <a:lstStyle/>
          <a:p>
            <a:r>
              <a:rPr lang="en-US" dirty="0" smtClean="0">
                <a:latin typeface="Georgia" panose="02040502050405020303" pitchFamily="18" charset="0"/>
              </a:rPr>
              <a:t>Find your </a:t>
            </a:r>
            <a:r>
              <a:rPr lang="en-US" b="1" dirty="0" smtClean="0">
                <a:solidFill>
                  <a:srgbClr val="FF0000"/>
                </a:solidFill>
                <a:latin typeface="Georgia" panose="02040502050405020303" pitchFamily="18" charset="0"/>
              </a:rPr>
              <a:t>TED </a:t>
            </a:r>
            <a:r>
              <a:rPr lang="en-US" dirty="0" smtClean="0">
                <a:latin typeface="Georgia" panose="02040502050405020303" pitchFamily="18" charset="0"/>
              </a:rPr>
              <a:t>talk...</a:t>
            </a:r>
            <a:endParaRPr lang="en-US" dirty="0">
              <a:latin typeface="Georgia" panose="02040502050405020303" pitchFamily="18" charset="0"/>
            </a:endParaRPr>
          </a:p>
        </p:txBody>
      </p:sp>
      <p:sp>
        <p:nvSpPr>
          <p:cNvPr id="6" name="TextBox 5"/>
          <p:cNvSpPr txBox="1"/>
          <p:nvPr/>
        </p:nvSpPr>
        <p:spPr>
          <a:xfrm>
            <a:off x="2133600" y="1524000"/>
            <a:ext cx="4572000" cy="646331"/>
          </a:xfrm>
          <a:prstGeom prst="rect">
            <a:avLst/>
          </a:prstGeom>
          <a:noFill/>
        </p:spPr>
        <p:txBody>
          <a:bodyPr wrap="square" rtlCol="0">
            <a:spAutoFit/>
          </a:bodyPr>
          <a:lstStyle/>
          <a:p>
            <a:r>
              <a:rPr lang="en-US" sz="3600" dirty="0" smtClean="0">
                <a:latin typeface="Georgia" panose="02040502050405020303" pitchFamily="18" charset="0"/>
                <a:hlinkClick r:id="rId2"/>
              </a:rPr>
              <a:t>http://www.ted.com/</a:t>
            </a:r>
            <a:endParaRPr lang="en-US" sz="3600" dirty="0">
              <a:latin typeface="Georgia" panose="02040502050405020303" pitchFamily="18" charset="0"/>
            </a:endParaRPr>
          </a:p>
        </p:txBody>
      </p:sp>
      <p:sp>
        <p:nvSpPr>
          <p:cNvPr id="10" name="TextBox 9"/>
          <p:cNvSpPr txBox="1"/>
          <p:nvPr/>
        </p:nvSpPr>
        <p:spPr>
          <a:xfrm>
            <a:off x="1687830" y="3810000"/>
            <a:ext cx="5524500" cy="646331"/>
          </a:xfrm>
          <a:prstGeom prst="rect">
            <a:avLst/>
          </a:prstGeom>
          <a:noFill/>
        </p:spPr>
        <p:txBody>
          <a:bodyPr wrap="square" rtlCol="0">
            <a:spAutoFit/>
          </a:bodyPr>
          <a:lstStyle/>
          <a:p>
            <a:r>
              <a:rPr lang="en-US" sz="3600" dirty="0" smtClean="0">
                <a:latin typeface="Georgia" panose="02040502050405020303" pitchFamily="18" charset="0"/>
                <a:hlinkClick r:id="rId3"/>
              </a:rPr>
              <a:t>http://ed.ted.com/lessons</a:t>
            </a:r>
            <a:endParaRPr lang="en-US" sz="3600" dirty="0">
              <a:latin typeface="Georgia" panose="02040502050405020303" pitchFamily="18" charset="0"/>
            </a:endParaRPr>
          </a:p>
        </p:txBody>
      </p:sp>
      <p:sp>
        <p:nvSpPr>
          <p:cNvPr id="11" name="TextBox 10"/>
          <p:cNvSpPr txBox="1"/>
          <p:nvPr/>
        </p:nvSpPr>
        <p:spPr>
          <a:xfrm>
            <a:off x="1676400" y="2706469"/>
            <a:ext cx="5562600" cy="646331"/>
          </a:xfrm>
          <a:prstGeom prst="rect">
            <a:avLst/>
          </a:prstGeom>
          <a:noFill/>
        </p:spPr>
        <p:txBody>
          <a:bodyPr wrap="square" rtlCol="0">
            <a:spAutoFit/>
          </a:bodyPr>
          <a:lstStyle/>
          <a:p>
            <a:r>
              <a:rPr lang="en-US" sz="3600" dirty="0" smtClean="0">
                <a:latin typeface="Georgia" panose="02040502050405020303" pitchFamily="18" charset="0"/>
                <a:hlinkClick r:id="rId4"/>
              </a:rPr>
              <a:t>http://www.ted.com/talks</a:t>
            </a:r>
            <a:endParaRPr lang="en-US" sz="3600" dirty="0">
              <a:latin typeface="Georgia" panose="02040502050405020303" pitchFamily="18" charset="0"/>
            </a:endParaRPr>
          </a:p>
        </p:txBody>
      </p:sp>
    </p:spTree>
    <p:extLst>
      <p:ext uri="{BB962C8B-B14F-4D97-AF65-F5344CB8AC3E}">
        <p14:creationId xmlns:p14="http://schemas.microsoft.com/office/powerpoint/2010/main" val="3763653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260931"/>
            <a:ext cx="7696200" cy="5139869"/>
          </a:xfrm>
          <a:prstGeom prst="rect">
            <a:avLst/>
          </a:prstGeom>
          <a:noFill/>
        </p:spPr>
        <p:txBody>
          <a:bodyPr wrap="square" rtlCol="0">
            <a:spAutoFit/>
          </a:bodyPr>
          <a:lstStyle/>
          <a:p>
            <a:r>
              <a:rPr lang="en-US" sz="3600" dirty="0" smtClean="0">
                <a:latin typeface="Georgia" panose="02040502050405020303" pitchFamily="18" charset="0"/>
              </a:rPr>
              <a:t>Listening  For:</a:t>
            </a:r>
          </a:p>
          <a:p>
            <a:endParaRPr lang="en-US" sz="3600" dirty="0" smtClean="0">
              <a:latin typeface="Georgia" panose="02040502050405020303" pitchFamily="18" charset="0"/>
            </a:endParaRPr>
          </a:p>
          <a:p>
            <a:pPr marL="342900" indent="-342900">
              <a:buAutoNum type="arabicPeriod"/>
            </a:pPr>
            <a:r>
              <a:rPr lang="en-US" sz="3200" dirty="0" smtClean="0">
                <a:latin typeface="Georgia" panose="02040502050405020303" pitchFamily="18" charset="0"/>
              </a:rPr>
              <a:t> Main ideas</a:t>
            </a:r>
          </a:p>
          <a:p>
            <a:pPr marL="342900" indent="-342900">
              <a:buAutoNum type="arabicPeriod"/>
            </a:pPr>
            <a:endParaRPr lang="en-US" sz="3200" dirty="0" smtClean="0">
              <a:latin typeface="Georgia" panose="02040502050405020303" pitchFamily="18" charset="0"/>
            </a:endParaRPr>
          </a:p>
          <a:p>
            <a:pPr marL="342900" indent="-342900">
              <a:buAutoNum type="arabicPeriod"/>
            </a:pPr>
            <a:r>
              <a:rPr lang="en-US" sz="3200" dirty="0" smtClean="0">
                <a:latin typeface="Georgia" panose="02040502050405020303" pitchFamily="18" charset="0"/>
              </a:rPr>
              <a:t> Supporting details</a:t>
            </a:r>
          </a:p>
          <a:p>
            <a:pPr marL="342900" indent="-342900">
              <a:buAutoNum type="arabicPeriod"/>
            </a:pPr>
            <a:endParaRPr lang="en-US" sz="3200" dirty="0" smtClean="0">
              <a:latin typeface="Georgia" panose="02040502050405020303" pitchFamily="18" charset="0"/>
            </a:endParaRPr>
          </a:p>
          <a:p>
            <a:pPr marL="342900" indent="-342900">
              <a:buAutoNum type="arabicPeriod"/>
            </a:pPr>
            <a:r>
              <a:rPr lang="en-US" sz="3200" dirty="0" smtClean="0">
                <a:latin typeface="Georgia" panose="02040502050405020303" pitchFamily="18" charset="0"/>
              </a:rPr>
              <a:t> Inferences</a:t>
            </a:r>
          </a:p>
          <a:p>
            <a:pPr marL="342900" indent="-342900">
              <a:buAutoNum type="arabicPeriod"/>
            </a:pPr>
            <a:endParaRPr lang="en-US" sz="3200" dirty="0" smtClean="0">
              <a:latin typeface="Georgia" panose="02040502050405020303" pitchFamily="18" charset="0"/>
            </a:endParaRPr>
          </a:p>
          <a:p>
            <a:pPr marL="342900" indent="-342900">
              <a:buAutoNum type="arabicPeriod"/>
            </a:pPr>
            <a:r>
              <a:rPr lang="en-US" sz="3200" dirty="0" smtClean="0">
                <a:latin typeface="Georgia" panose="02040502050405020303" pitchFamily="18" charset="0"/>
              </a:rPr>
              <a:t> Grammar words such as articles, prepositions, etc.</a:t>
            </a:r>
            <a:endParaRPr lang="en-US" sz="3200" dirty="0">
              <a:latin typeface="Georgia" panose="02040502050405020303" pitchFamily="18" charset="0"/>
            </a:endParaRPr>
          </a:p>
        </p:txBody>
      </p:sp>
      <p:sp>
        <p:nvSpPr>
          <p:cNvPr id="7" name="TextBox 6"/>
          <p:cNvSpPr txBox="1"/>
          <p:nvPr/>
        </p:nvSpPr>
        <p:spPr>
          <a:xfrm>
            <a:off x="152400" y="457200"/>
            <a:ext cx="8748229" cy="369332"/>
          </a:xfrm>
          <a:prstGeom prst="rect">
            <a:avLst/>
          </a:prstGeom>
          <a:noFill/>
        </p:spPr>
        <p:txBody>
          <a:bodyPr wrap="none" rtlCol="0">
            <a:spAutoFit/>
          </a:bodyPr>
          <a:lstStyle/>
          <a:p>
            <a:r>
              <a:rPr lang="en-US" dirty="0" smtClean="0">
                <a:hlinkClick r:id="rId2"/>
              </a:rPr>
              <a:t>http://www.ted.com/talks/frans_lanting_photos_that_give_voice_to_the_animal_kingdom</a:t>
            </a:r>
            <a:endParaRPr lang="en-US" dirty="0"/>
          </a:p>
        </p:txBody>
      </p:sp>
    </p:spTree>
    <p:extLst>
      <p:ext uri="{BB962C8B-B14F-4D97-AF65-F5344CB8AC3E}">
        <p14:creationId xmlns:p14="http://schemas.microsoft.com/office/powerpoint/2010/main" val="4012865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716280"/>
            <a:ext cx="2971800" cy="4647426"/>
          </a:xfrm>
          <a:prstGeom prst="rect">
            <a:avLst/>
          </a:prstGeom>
          <a:noFill/>
        </p:spPr>
        <p:txBody>
          <a:bodyPr wrap="square" rtlCol="0">
            <a:spAutoFit/>
          </a:bodyPr>
          <a:lstStyle/>
          <a:p>
            <a:r>
              <a:rPr lang="en-US" sz="3600" dirty="0" smtClean="0">
                <a:latin typeface="Georgia" panose="02040502050405020303" pitchFamily="18" charset="0"/>
              </a:rPr>
              <a:t>Speaking:</a:t>
            </a:r>
          </a:p>
          <a:p>
            <a:endParaRPr lang="en-US" sz="3600" dirty="0" smtClean="0">
              <a:latin typeface="Georgia" panose="02040502050405020303" pitchFamily="18" charset="0"/>
            </a:endParaRPr>
          </a:p>
          <a:p>
            <a:pPr marL="342900" indent="-342900">
              <a:buAutoNum type="arabicPeriod"/>
            </a:pPr>
            <a:r>
              <a:rPr lang="en-US" sz="3200" dirty="0" smtClean="0">
                <a:latin typeface="Georgia" panose="02040502050405020303" pitchFamily="18" charset="0"/>
              </a:rPr>
              <a:t>Word Stress</a:t>
            </a:r>
          </a:p>
          <a:p>
            <a:pPr marL="342900" indent="-342900">
              <a:buAutoNum type="arabicPeriod"/>
            </a:pPr>
            <a:endParaRPr lang="en-US" sz="3200" dirty="0" smtClean="0">
              <a:latin typeface="Georgia" panose="02040502050405020303" pitchFamily="18" charset="0"/>
            </a:endParaRPr>
          </a:p>
          <a:p>
            <a:pPr marL="342900" indent="-342900">
              <a:buAutoNum type="arabicPeriod"/>
            </a:pPr>
            <a:r>
              <a:rPr lang="en-US" sz="3200" dirty="0" smtClean="0">
                <a:latin typeface="Georgia" panose="02040502050405020303" pitchFamily="18" charset="0"/>
              </a:rPr>
              <a:t> Intonation</a:t>
            </a:r>
          </a:p>
          <a:p>
            <a:pPr marL="342900" indent="-342900">
              <a:buAutoNum type="arabicPeriod"/>
            </a:pPr>
            <a:endParaRPr lang="en-US" sz="3200" dirty="0" smtClean="0">
              <a:latin typeface="Georgia" panose="02040502050405020303" pitchFamily="18" charset="0"/>
            </a:endParaRPr>
          </a:p>
          <a:p>
            <a:pPr marL="342900" indent="-342900">
              <a:buAutoNum type="arabicPeriod"/>
            </a:pPr>
            <a:r>
              <a:rPr lang="en-US" sz="3200" dirty="0" smtClean="0">
                <a:latin typeface="Georgia" panose="02040502050405020303" pitchFamily="18" charset="0"/>
              </a:rPr>
              <a:t> Rhythm</a:t>
            </a:r>
          </a:p>
          <a:p>
            <a:pPr marL="342900" indent="-342900">
              <a:buAutoNum type="arabicPeriod"/>
            </a:pPr>
            <a:endParaRPr lang="en-US" sz="3200" dirty="0" smtClean="0">
              <a:latin typeface="Georgia" panose="02040502050405020303" pitchFamily="18" charset="0"/>
            </a:endParaRPr>
          </a:p>
          <a:p>
            <a:pPr marL="342900" indent="-342900">
              <a:buAutoNum type="arabicPeriod"/>
            </a:pPr>
            <a:r>
              <a:rPr lang="en-US" sz="3200" dirty="0" smtClean="0">
                <a:latin typeface="Georgia" panose="02040502050405020303" pitchFamily="18" charset="0"/>
              </a:rPr>
              <a:t> Register</a:t>
            </a:r>
            <a:endParaRPr lang="en-US" sz="3200" dirty="0">
              <a:latin typeface="Georgia" panose="02040502050405020303" pitchFamily="18" charset="0"/>
            </a:endParaRPr>
          </a:p>
        </p:txBody>
      </p:sp>
    </p:spTree>
    <p:extLst>
      <p:ext uri="{BB962C8B-B14F-4D97-AF65-F5344CB8AC3E}">
        <p14:creationId xmlns:p14="http://schemas.microsoft.com/office/powerpoint/2010/main" val="3409102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153400" cy="5324535"/>
          </a:xfrm>
          <a:prstGeom prst="rect">
            <a:avLst/>
          </a:prstGeom>
          <a:noFill/>
        </p:spPr>
        <p:txBody>
          <a:bodyPr wrap="square" rtlCol="0">
            <a:spAutoFit/>
          </a:bodyPr>
          <a:lstStyle/>
          <a:p>
            <a:r>
              <a:rPr lang="en-US" sz="2000" dirty="0" smtClean="0">
                <a:latin typeface="Georgia" panose="02040502050405020303" pitchFamily="18" charset="0"/>
              </a:rPr>
              <a:t>“00:11 Humanity takes center stage at TED, but I would like to add a voice for the animals, whose bodies and minds and spirits shaped us. </a:t>
            </a:r>
          </a:p>
          <a:p>
            <a:endParaRPr lang="en-US" sz="2000" dirty="0" smtClean="0">
              <a:latin typeface="Georgia" panose="02040502050405020303" pitchFamily="18" charset="0"/>
            </a:endParaRPr>
          </a:p>
          <a:p>
            <a:r>
              <a:rPr lang="en-US" sz="2000" dirty="0" smtClean="0">
                <a:latin typeface="Georgia" panose="02040502050405020303" pitchFamily="18" charset="0"/>
              </a:rPr>
              <a:t>00:24 Some years ago, it was my good fortune to meet a tribal elder on an island not far from Vancouver. His name is Jimmy Smith, and he shared a story with me that is told among his people, who call themselves the </a:t>
            </a:r>
            <a:r>
              <a:rPr lang="en-US" sz="2000" dirty="0" err="1" smtClean="0">
                <a:latin typeface="Georgia" panose="02040502050405020303" pitchFamily="18" charset="0"/>
              </a:rPr>
              <a:t>Kwikwasut'inuxw</a:t>
            </a:r>
            <a:r>
              <a:rPr lang="en-US" sz="2000" dirty="0" smtClean="0">
                <a:latin typeface="Georgia" panose="02040502050405020303" pitchFamily="18" charset="0"/>
              </a:rPr>
              <a:t>. </a:t>
            </a:r>
          </a:p>
          <a:p>
            <a:endParaRPr lang="en-US" sz="2000" dirty="0" smtClean="0">
              <a:latin typeface="Georgia" panose="02040502050405020303" pitchFamily="18" charset="0"/>
            </a:endParaRPr>
          </a:p>
          <a:p>
            <a:r>
              <a:rPr lang="en-US" sz="2000" dirty="0" smtClean="0">
                <a:latin typeface="Georgia" panose="02040502050405020303" pitchFamily="18" charset="0"/>
              </a:rPr>
              <a:t>00:42 Once upon a time, he told me, all animals on Earth were one. Even though they look different on the outside, inside, they're all the same, and from time to time they would gather at a sacred cave deep inside the forest to celebrate their unity. When they arrived, they would all take off their skins. Raven shed his feathers, bear his fur, and salmon her scales, and then, they would dance. But one day, a human made it to the cave and laughed at what he saw because he did not understand. Embarrassed, the animals fled, and that was the last time they revealed themselves this way. “</a:t>
            </a:r>
          </a:p>
        </p:txBody>
      </p:sp>
      <p:sp>
        <p:nvSpPr>
          <p:cNvPr id="3" name="TextBox 2"/>
          <p:cNvSpPr txBox="1"/>
          <p:nvPr/>
        </p:nvSpPr>
        <p:spPr>
          <a:xfrm>
            <a:off x="228600" y="5796975"/>
            <a:ext cx="8686800" cy="923330"/>
          </a:xfrm>
          <a:prstGeom prst="rect">
            <a:avLst/>
          </a:prstGeom>
          <a:noFill/>
        </p:spPr>
        <p:txBody>
          <a:bodyPr wrap="square" rtlCol="0">
            <a:spAutoFit/>
          </a:bodyPr>
          <a:lstStyle/>
          <a:p>
            <a:r>
              <a:rPr lang="en-US" dirty="0" smtClean="0"/>
              <a:t>Retrieved from:</a:t>
            </a:r>
          </a:p>
          <a:p>
            <a:r>
              <a:rPr lang="en-US" dirty="0" smtClean="0"/>
              <a:t>http://www.ted.com/talks/frans_lanting_photos_that_give_voice_to_the_animal_kingdom/transcript?language=en</a:t>
            </a:r>
            <a:endParaRPr lang="en-US" dirty="0"/>
          </a:p>
        </p:txBody>
      </p:sp>
    </p:spTree>
    <p:extLst>
      <p:ext uri="{BB962C8B-B14F-4D97-AF65-F5344CB8AC3E}">
        <p14:creationId xmlns:p14="http://schemas.microsoft.com/office/powerpoint/2010/main" val="1435882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1" y="685800"/>
            <a:ext cx="7543800" cy="6001643"/>
          </a:xfrm>
          <a:prstGeom prst="rect">
            <a:avLst/>
          </a:prstGeom>
          <a:noFill/>
        </p:spPr>
        <p:txBody>
          <a:bodyPr wrap="square" rtlCol="0">
            <a:spAutoFit/>
          </a:bodyPr>
          <a:lstStyle/>
          <a:p>
            <a:r>
              <a:rPr lang="en-US" sz="3200" dirty="0" smtClean="0">
                <a:latin typeface="Georgia" panose="02040502050405020303" pitchFamily="18" charset="0"/>
              </a:rPr>
              <a:t>Reading the transcripts:</a:t>
            </a:r>
          </a:p>
          <a:p>
            <a:endParaRPr lang="en-US" sz="3200" dirty="0" smtClean="0">
              <a:latin typeface="Georgia" panose="02040502050405020303" pitchFamily="18" charset="0"/>
            </a:endParaRPr>
          </a:p>
          <a:p>
            <a:pPr marL="342900" indent="-342900">
              <a:buAutoNum type="arabicPeriod"/>
            </a:pPr>
            <a:r>
              <a:rPr lang="en-US" sz="3200" dirty="0" smtClean="0">
                <a:latin typeface="Georgia" panose="02040502050405020303" pitchFamily="18" charset="0"/>
              </a:rPr>
              <a:t> Scan for the main idea</a:t>
            </a:r>
          </a:p>
          <a:p>
            <a:pPr marL="342900" indent="-342900">
              <a:buAutoNum type="arabicPeriod"/>
            </a:pPr>
            <a:endParaRPr lang="en-US" sz="3200" dirty="0" smtClean="0">
              <a:latin typeface="Georgia" panose="02040502050405020303" pitchFamily="18" charset="0"/>
            </a:endParaRPr>
          </a:p>
          <a:p>
            <a:pPr marL="342900" indent="-342900">
              <a:buAutoNum type="arabicPeriod"/>
            </a:pPr>
            <a:r>
              <a:rPr lang="en-US" sz="3200" dirty="0" smtClean="0">
                <a:latin typeface="Georgia" panose="02040502050405020303" pitchFamily="18" charset="0"/>
              </a:rPr>
              <a:t> Identify key details</a:t>
            </a:r>
          </a:p>
          <a:p>
            <a:pPr marL="342900" indent="-342900">
              <a:buAutoNum type="arabicPeriod"/>
            </a:pPr>
            <a:endParaRPr lang="en-US" sz="3200" dirty="0" smtClean="0">
              <a:latin typeface="Georgia" panose="02040502050405020303" pitchFamily="18" charset="0"/>
            </a:endParaRPr>
          </a:p>
          <a:p>
            <a:pPr marL="342900" indent="-342900">
              <a:buAutoNum type="arabicPeriod"/>
            </a:pPr>
            <a:r>
              <a:rPr lang="en-US" sz="3200" dirty="0" smtClean="0">
                <a:latin typeface="Georgia" panose="02040502050405020303" pitchFamily="18" charset="0"/>
              </a:rPr>
              <a:t> Find inferences</a:t>
            </a:r>
          </a:p>
          <a:p>
            <a:pPr marL="342900" indent="-342900">
              <a:buAutoNum type="arabicPeriod"/>
            </a:pPr>
            <a:endParaRPr lang="en-US" sz="3200" dirty="0" smtClean="0">
              <a:latin typeface="Georgia" panose="02040502050405020303" pitchFamily="18" charset="0"/>
            </a:endParaRPr>
          </a:p>
          <a:p>
            <a:pPr marL="342900" indent="-342900">
              <a:buAutoNum type="arabicPeriod"/>
            </a:pPr>
            <a:r>
              <a:rPr lang="en-US" sz="3200" dirty="0" smtClean="0">
                <a:latin typeface="Georgia" panose="02040502050405020303" pitchFamily="18" charset="0"/>
              </a:rPr>
              <a:t> Identify key grammar structures</a:t>
            </a:r>
          </a:p>
          <a:p>
            <a:pPr marL="342900" indent="-342900">
              <a:buAutoNum type="arabicPeriod"/>
            </a:pPr>
            <a:endParaRPr lang="en-US" sz="3200" dirty="0" smtClean="0">
              <a:latin typeface="Georgia" panose="02040502050405020303" pitchFamily="18" charset="0"/>
            </a:endParaRPr>
          </a:p>
          <a:p>
            <a:pPr marL="342900" indent="-342900">
              <a:buAutoNum type="arabicPeriod"/>
            </a:pPr>
            <a:r>
              <a:rPr lang="en-US" sz="3200" dirty="0" smtClean="0">
                <a:latin typeface="Georgia" panose="02040502050405020303" pitchFamily="18" charset="0"/>
              </a:rPr>
              <a:t> Compare spoken English vs </a:t>
            </a:r>
          </a:p>
          <a:p>
            <a:r>
              <a:rPr lang="en-US" sz="3200" dirty="0">
                <a:latin typeface="Georgia" panose="02040502050405020303" pitchFamily="18" charset="0"/>
              </a:rPr>
              <a:t> </a:t>
            </a:r>
            <a:r>
              <a:rPr lang="en-US" sz="3200" dirty="0" smtClean="0">
                <a:latin typeface="Georgia" panose="02040502050405020303" pitchFamily="18" charset="0"/>
              </a:rPr>
              <a:t>                                          written English</a:t>
            </a:r>
            <a:endParaRPr lang="en-US" sz="3200" dirty="0">
              <a:latin typeface="Georgia" panose="02040502050405020303" pitchFamily="18" charset="0"/>
            </a:endParaRPr>
          </a:p>
        </p:txBody>
      </p:sp>
    </p:spTree>
    <p:extLst>
      <p:ext uri="{BB962C8B-B14F-4D97-AF65-F5344CB8AC3E}">
        <p14:creationId xmlns:p14="http://schemas.microsoft.com/office/powerpoint/2010/main" val="3880113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600000">
            <a:off x="381000" y="457200"/>
            <a:ext cx="8382000" cy="5509200"/>
          </a:xfrm>
          <a:prstGeom prst="rect">
            <a:avLst/>
          </a:prstGeom>
          <a:noFill/>
        </p:spPr>
        <p:txBody>
          <a:bodyPr wrap="square" rtlCol="0">
            <a:spAutoFit/>
          </a:bodyPr>
          <a:lstStyle/>
          <a:p>
            <a:r>
              <a:rPr lang="en-US" sz="3200" dirty="0" smtClean="0">
                <a:latin typeface="Georgia" panose="02040502050405020303" pitchFamily="18" charset="0"/>
              </a:rPr>
              <a:t>Writing:</a:t>
            </a:r>
          </a:p>
          <a:p>
            <a:endParaRPr lang="en-US" sz="3200" dirty="0">
              <a:latin typeface="Georgia" panose="02040502050405020303" pitchFamily="18" charset="0"/>
            </a:endParaRPr>
          </a:p>
          <a:p>
            <a:pPr marL="342900" indent="-342900">
              <a:buAutoNum type="arabicPeriod"/>
            </a:pPr>
            <a:r>
              <a:rPr lang="en-US" sz="3200" dirty="0" smtClean="0">
                <a:latin typeface="Georgia" panose="02040502050405020303" pitchFamily="18" charset="0"/>
              </a:rPr>
              <a:t>Use the  </a:t>
            </a:r>
            <a:r>
              <a:rPr lang="en-US" sz="3200" b="1" dirty="0" smtClean="0">
                <a:solidFill>
                  <a:srgbClr val="FF0000"/>
                </a:solidFill>
                <a:latin typeface="Georgia" panose="02040502050405020303" pitchFamily="18" charset="0"/>
              </a:rPr>
              <a:t>TED </a:t>
            </a:r>
            <a:r>
              <a:rPr lang="en-US" sz="3200" dirty="0" smtClean="0">
                <a:latin typeface="Georgia" panose="02040502050405020303" pitchFamily="18" charset="0"/>
              </a:rPr>
              <a:t>talk as a prompt </a:t>
            </a:r>
          </a:p>
          <a:p>
            <a:pPr marL="342900" indent="-342900">
              <a:buAutoNum type="arabicPeriod"/>
            </a:pPr>
            <a:endParaRPr lang="en-US" sz="3200" dirty="0">
              <a:latin typeface="Georgia" panose="02040502050405020303" pitchFamily="18" charset="0"/>
            </a:endParaRPr>
          </a:p>
          <a:p>
            <a:pPr marL="342900" indent="-342900">
              <a:buAutoNum type="arabicPeriod"/>
            </a:pPr>
            <a:r>
              <a:rPr lang="en-US" sz="3200" dirty="0" smtClean="0">
                <a:latin typeface="Georgia" panose="02040502050405020303" pitchFamily="18" charset="0"/>
              </a:rPr>
              <a:t> Choose a detail from the </a:t>
            </a:r>
            <a:r>
              <a:rPr lang="en-US" sz="3200" b="1" dirty="0" smtClean="0">
                <a:solidFill>
                  <a:srgbClr val="FF0000"/>
                </a:solidFill>
                <a:latin typeface="Georgia" panose="02040502050405020303" pitchFamily="18" charset="0"/>
              </a:rPr>
              <a:t>TED </a:t>
            </a:r>
            <a:r>
              <a:rPr lang="en-US" sz="3200" dirty="0" smtClean="0">
                <a:latin typeface="Georgia" panose="02040502050405020303" pitchFamily="18" charset="0"/>
              </a:rPr>
              <a:t>talk to research further</a:t>
            </a:r>
          </a:p>
          <a:p>
            <a:pPr marL="342900" indent="-342900">
              <a:buAutoNum type="arabicPeriod"/>
            </a:pPr>
            <a:endParaRPr lang="en-US" sz="3200" dirty="0">
              <a:latin typeface="Georgia" panose="02040502050405020303" pitchFamily="18" charset="0"/>
            </a:endParaRPr>
          </a:p>
          <a:p>
            <a:pPr marL="342900" indent="-342900">
              <a:buAutoNum type="arabicPeriod"/>
            </a:pPr>
            <a:r>
              <a:rPr lang="en-US" sz="3200" dirty="0" smtClean="0">
                <a:latin typeface="Georgia" panose="02040502050405020303" pitchFamily="18" charset="0"/>
              </a:rPr>
              <a:t> Use two </a:t>
            </a:r>
            <a:r>
              <a:rPr lang="en-US" sz="3200" b="1" dirty="0" smtClean="0">
                <a:solidFill>
                  <a:srgbClr val="FF0000"/>
                </a:solidFill>
                <a:latin typeface="Georgia" panose="02040502050405020303" pitchFamily="18" charset="0"/>
              </a:rPr>
              <a:t>TED </a:t>
            </a:r>
            <a:r>
              <a:rPr lang="en-US" sz="3200" dirty="0" smtClean="0">
                <a:latin typeface="Georgia" panose="02040502050405020303" pitchFamily="18" charset="0"/>
              </a:rPr>
              <a:t>talks with contrasting ideas to set up an argumentative essay or a debate </a:t>
            </a:r>
          </a:p>
          <a:p>
            <a:endParaRPr lang="en-US" sz="3200" dirty="0">
              <a:latin typeface="Georgia" panose="02040502050405020303" pitchFamily="18" charset="0"/>
            </a:endParaRPr>
          </a:p>
        </p:txBody>
      </p:sp>
    </p:spTree>
    <p:extLst>
      <p:ext uri="{BB962C8B-B14F-4D97-AF65-F5344CB8AC3E}">
        <p14:creationId xmlns:p14="http://schemas.microsoft.com/office/powerpoint/2010/main" val="2708200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0"/>
            <a:ext cx="8382000" cy="4678204"/>
          </a:xfrm>
          <a:prstGeom prst="rect">
            <a:avLst/>
          </a:prstGeom>
          <a:noFill/>
        </p:spPr>
        <p:txBody>
          <a:bodyPr wrap="square" rtlCol="0">
            <a:spAutoFit/>
          </a:bodyPr>
          <a:lstStyle/>
          <a:p>
            <a:pPr algn="ctr"/>
            <a:r>
              <a:rPr lang="en-US" sz="2800" b="1" dirty="0" smtClean="0">
                <a:latin typeface="Georgia" panose="02040502050405020303" pitchFamily="18" charset="0"/>
              </a:rPr>
              <a:t>No Access to technology in the classroom? </a:t>
            </a:r>
          </a:p>
          <a:p>
            <a:endParaRPr lang="en-US" dirty="0"/>
          </a:p>
          <a:p>
            <a:pPr algn="ctr"/>
            <a:r>
              <a:rPr lang="en-US" sz="2800" dirty="0" smtClean="0">
                <a:latin typeface="Georgia" panose="02040502050405020303" pitchFamily="18" charset="0"/>
              </a:rPr>
              <a:t>Use the transcripts:</a:t>
            </a:r>
          </a:p>
          <a:p>
            <a:pPr algn="ctr"/>
            <a:endParaRPr lang="en-US" sz="2800" dirty="0" smtClean="0">
              <a:latin typeface="Georgia" panose="02040502050405020303" pitchFamily="18" charset="0"/>
            </a:endParaRPr>
          </a:p>
          <a:p>
            <a:pPr marL="342900" indent="-342900" algn="ctr">
              <a:buAutoNum type="arabicPeriod"/>
            </a:pPr>
            <a:r>
              <a:rPr lang="en-US" sz="2800" dirty="0" smtClean="0">
                <a:latin typeface="Georgia" panose="02040502050405020303" pitchFamily="18" charset="0"/>
              </a:rPr>
              <a:t> For reading skills</a:t>
            </a:r>
          </a:p>
          <a:p>
            <a:pPr marL="342900" indent="-342900" algn="ctr">
              <a:buAutoNum type="arabicPeriod"/>
            </a:pPr>
            <a:endParaRPr lang="en-US" sz="2800" dirty="0">
              <a:latin typeface="Georgia" panose="02040502050405020303" pitchFamily="18" charset="0"/>
            </a:endParaRPr>
          </a:p>
          <a:p>
            <a:pPr marL="342900" indent="-342900" algn="ctr">
              <a:buAutoNum type="arabicPeriod"/>
            </a:pPr>
            <a:r>
              <a:rPr lang="en-US" sz="2800" dirty="0" smtClean="0">
                <a:latin typeface="Georgia" panose="02040502050405020303" pitchFamily="18" charset="0"/>
              </a:rPr>
              <a:t> As a script for speaking skills</a:t>
            </a:r>
          </a:p>
          <a:p>
            <a:pPr marL="342900" indent="-342900" algn="ctr">
              <a:buAutoNum type="arabicPeriod"/>
            </a:pPr>
            <a:endParaRPr lang="en-US" sz="2800" dirty="0">
              <a:latin typeface="Georgia" panose="02040502050405020303" pitchFamily="18" charset="0"/>
            </a:endParaRPr>
          </a:p>
          <a:p>
            <a:pPr marL="342900" indent="-342900" algn="ctr">
              <a:buAutoNum type="arabicPeriod"/>
            </a:pPr>
            <a:r>
              <a:rPr lang="en-US" sz="2800" dirty="0" smtClean="0">
                <a:latin typeface="Georgia" panose="02040502050405020303" pitchFamily="18" charset="0"/>
              </a:rPr>
              <a:t> For practicing listening skills</a:t>
            </a:r>
          </a:p>
          <a:p>
            <a:pPr marL="342900" indent="-342900" algn="ctr">
              <a:buAutoNum type="arabicPeriod"/>
            </a:pPr>
            <a:endParaRPr lang="en-US" sz="2800" dirty="0">
              <a:latin typeface="Georgia" panose="02040502050405020303" pitchFamily="18" charset="0"/>
            </a:endParaRPr>
          </a:p>
          <a:p>
            <a:pPr marL="342900" indent="-342900" algn="ctr">
              <a:buAutoNum type="arabicPeriod"/>
            </a:pPr>
            <a:r>
              <a:rPr lang="en-US" sz="2800" dirty="0" smtClean="0">
                <a:latin typeface="Georgia" panose="02040502050405020303" pitchFamily="18" charset="0"/>
              </a:rPr>
              <a:t> For identifying  grammar  structures</a:t>
            </a:r>
            <a:endParaRPr lang="en-US" sz="2800" dirty="0">
              <a:latin typeface="Georgia" panose="02040502050405020303" pitchFamily="18" charset="0"/>
            </a:endParaRPr>
          </a:p>
        </p:txBody>
      </p:sp>
    </p:spTree>
    <p:extLst>
      <p:ext uri="{BB962C8B-B14F-4D97-AF65-F5344CB8AC3E}">
        <p14:creationId xmlns:p14="http://schemas.microsoft.com/office/powerpoint/2010/main" val="749157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295400"/>
            <a:ext cx="5943600" cy="4961396"/>
          </a:xfrm>
          <a:prstGeom prst="rect">
            <a:avLst/>
          </a:prstGeom>
        </p:spPr>
      </p:pic>
      <p:sp>
        <p:nvSpPr>
          <p:cNvPr id="3" name="TextBox 2"/>
          <p:cNvSpPr txBox="1"/>
          <p:nvPr/>
        </p:nvSpPr>
        <p:spPr>
          <a:xfrm>
            <a:off x="228600" y="152400"/>
            <a:ext cx="2813591" cy="646331"/>
          </a:xfrm>
          <a:prstGeom prst="rect">
            <a:avLst/>
          </a:prstGeom>
          <a:noFill/>
        </p:spPr>
        <p:txBody>
          <a:bodyPr wrap="none" rtlCol="0">
            <a:spAutoFit/>
          </a:bodyPr>
          <a:lstStyle/>
          <a:p>
            <a:r>
              <a:rPr lang="en-US" sz="3600" dirty="0" smtClean="0">
                <a:solidFill>
                  <a:schemeClr val="bg1"/>
                </a:solidFill>
                <a:latin typeface="Georgia" panose="02040502050405020303" pitchFamily="18" charset="0"/>
              </a:rPr>
              <a:t>Remember...</a:t>
            </a:r>
            <a:endParaRPr lang="en-US" sz="3600" dirty="0">
              <a:solidFill>
                <a:schemeClr val="bg1"/>
              </a:solidFill>
              <a:latin typeface="Georgia" panose="02040502050405020303" pitchFamily="18" charset="0"/>
            </a:endParaRPr>
          </a:p>
        </p:txBody>
      </p:sp>
      <p:sp>
        <p:nvSpPr>
          <p:cNvPr id="5" name="TextBox 4"/>
          <p:cNvSpPr txBox="1"/>
          <p:nvPr/>
        </p:nvSpPr>
        <p:spPr>
          <a:xfrm>
            <a:off x="152400" y="838200"/>
            <a:ext cx="8839200" cy="369332"/>
          </a:xfrm>
          <a:prstGeom prst="rect">
            <a:avLst/>
          </a:prstGeom>
          <a:noFill/>
        </p:spPr>
        <p:txBody>
          <a:bodyPr wrap="square" rtlCol="0">
            <a:spAutoFit/>
          </a:bodyPr>
          <a:lstStyle/>
          <a:p>
            <a:r>
              <a:rPr lang="en-US" b="1" i="1" dirty="0" smtClean="0">
                <a:solidFill>
                  <a:schemeClr val="bg1"/>
                </a:solidFill>
                <a:latin typeface="Georgia" panose="02040502050405020303" pitchFamily="18" charset="0"/>
              </a:rPr>
              <a:t>“We are teachers as well as students and our students are our teachers”</a:t>
            </a:r>
            <a:endParaRPr lang="en-US" b="1" i="1" dirty="0">
              <a:solidFill>
                <a:schemeClr val="bg1"/>
              </a:solidFill>
              <a:latin typeface="Georgia" panose="02040502050405020303" pitchFamily="18" charset="0"/>
            </a:endParaRPr>
          </a:p>
        </p:txBody>
      </p:sp>
    </p:spTree>
    <p:extLst>
      <p:ext uri="{BB962C8B-B14F-4D97-AF65-F5344CB8AC3E}">
        <p14:creationId xmlns:p14="http://schemas.microsoft.com/office/powerpoint/2010/main" val="3533305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935480" y="1371600"/>
            <a:ext cx="5486400"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smtClean="0">
                <a:solidFill>
                  <a:schemeClr val="bg1"/>
                </a:solidFill>
                <a:latin typeface="Georgia" panose="02040502050405020303" pitchFamily="18" charset="0"/>
              </a:rPr>
              <a:t>Thank you to the following for your support...</a:t>
            </a:r>
          </a:p>
          <a:p>
            <a:pPr algn="ctr"/>
            <a:endParaRPr lang="en-US" sz="2400" dirty="0" smtClean="0">
              <a:solidFill>
                <a:schemeClr val="bg1"/>
              </a:solidFill>
              <a:latin typeface="Georgia" panose="02040502050405020303" pitchFamily="18" charset="0"/>
            </a:endParaRPr>
          </a:p>
          <a:p>
            <a:pPr algn="ctr"/>
            <a:r>
              <a:rPr lang="en-US" sz="2400" b="1" dirty="0" smtClean="0">
                <a:solidFill>
                  <a:schemeClr val="bg1"/>
                </a:solidFill>
                <a:latin typeface="Georgia" panose="02040502050405020303" pitchFamily="18" charset="0"/>
              </a:rPr>
              <a:t>Nat’l Geographic Learning </a:t>
            </a:r>
          </a:p>
          <a:p>
            <a:pPr algn="ctr"/>
            <a:r>
              <a:rPr lang="en-US" sz="2400" b="1" dirty="0" smtClean="0">
                <a:solidFill>
                  <a:schemeClr val="bg1"/>
                </a:solidFill>
                <a:latin typeface="Georgia" panose="02040502050405020303" pitchFamily="18" charset="0"/>
              </a:rPr>
              <a:t>/CENGAGE Learning – </a:t>
            </a:r>
          </a:p>
          <a:p>
            <a:pPr algn="ctr"/>
            <a:r>
              <a:rPr lang="en-US" sz="2400" i="1" dirty="0" smtClean="0">
                <a:solidFill>
                  <a:schemeClr val="bg1"/>
                </a:solidFill>
                <a:latin typeface="Georgia" panose="02040502050405020303" pitchFamily="18" charset="0"/>
              </a:rPr>
              <a:t>21</a:t>
            </a:r>
            <a:r>
              <a:rPr lang="en-US" sz="2400" i="1" baseline="30000" dirty="0" smtClean="0">
                <a:solidFill>
                  <a:schemeClr val="bg1"/>
                </a:solidFill>
                <a:latin typeface="Georgia" panose="02040502050405020303" pitchFamily="18" charset="0"/>
              </a:rPr>
              <a:t>st</a:t>
            </a:r>
            <a:r>
              <a:rPr lang="en-US" sz="2400" i="1" dirty="0" smtClean="0">
                <a:solidFill>
                  <a:schemeClr val="bg1"/>
                </a:solidFill>
                <a:latin typeface="Georgia" panose="02040502050405020303" pitchFamily="18" charset="0"/>
              </a:rPr>
              <a:t> Century Reading with TED talk</a:t>
            </a:r>
          </a:p>
          <a:p>
            <a:pPr algn="ctr"/>
            <a:r>
              <a:rPr lang="en-US" sz="2400" dirty="0" smtClean="0">
                <a:hlinkClick r:id="rId3"/>
              </a:rPr>
              <a:t>https://shar.es/15ednE</a:t>
            </a:r>
            <a:endParaRPr lang="en-US" sz="2400" dirty="0" smtClean="0">
              <a:solidFill>
                <a:schemeClr val="bg1"/>
              </a:solidFill>
              <a:latin typeface="Georgia" panose="02040502050405020303" pitchFamily="18" charset="0"/>
            </a:endParaRPr>
          </a:p>
          <a:p>
            <a:pPr algn="ctr"/>
            <a:endParaRPr lang="en-US" sz="2400" dirty="0" smtClean="0">
              <a:solidFill>
                <a:schemeClr val="bg1"/>
              </a:solidFill>
              <a:latin typeface="Georgia" panose="02040502050405020303" pitchFamily="18" charset="0"/>
            </a:endParaRPr>
          </a:p>
          <a:p>
            <a:pPr algn="ctr"/>
            <a:r>
              <a:rPr lang="en-US" sz="2400" b="1" dirty="0" smtClean="0">
                <a:solidFill>
                  <a:schemeClr val="bg1"/>
                </a:solidFill>
                <a:latin typeface="Georgia" panose="02040502050405020303" pitchFamily="18" charset="0"/>
              </a:rPr>
              <a:t>Dr. Nellie Deutsch</a:t>
            </a:r>
            <a:endParaRPr lang="en-US" sz="2400" dirty="0">
              <a:solidFill>
                <a:schemeClr val="bg1"/>
              </a:solidFill>
              <a:latin typeface="Georgia" panose="02040502050405020303" pitchFamily="18" charset="0"/>
            </a:endParaRPr>
          </a:p>
          <a:p>
            <a:pPr algn="ctr"/>
            <a:endParaRPr lang="en-US" sz="2400" b="1" dirty="0" smtClean="0">
              <a:solidFill>
                <a:schemeClr val="bg1"/>
              </a:solidFill>
              <a:latin typeface="Georgia" panose="02040502050405020303" pitchFamily="18" charset="0"/>
            </a:endParaRPr>
          </a:p>
        </p:txBody>
      </p:sp>
      <p:sp>
        <p:nvSpPr>
          <p:cNvPr id="4" name="TextBox 3"/>
          <p:cNvSpPr txBox="1"/>
          <p:nvPr/>
        </p:nvSpPr>
        <p:spPr>
          <a:xfrm>
            <a:off x="1676400" y="5401270"/>
            <a:ext cx="59436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latin typeface="Georgia" panose="02040502050405020303" pitchFamily="18" charset="0"/>
                <a:hlinkClick r:id="rId4" tooltip="Adventures in Reading, Writing, and ESOL"/>
              </a:rPr>
              <a:t>www.facebook.com/AdventuresInReadingWritingESOL</a:t>
            </a:r>
            <a:endParaRPr lang="en-US" dirty="0" smtClean="0">
              <a:latin typeface="Georgia" panose="02040502050405020303" pitchFamily="18" charset="0"/>
            </a:endParaRPr>
          </a:p>
          <a:p>
            <a:pPr algn="ctr"/>
            <a:r>
              <a:rPr lang="en-US" dirty="0" smtClean="0">
                <a:latin typeface="Georgia" panose="02040502050405020303" pitchFamily="18" charset="0"/>
                <a:hlinkClick r:id="rId5" tooltip="Judy Wong at LinkedIn"/>
              </a:rPr>
              <a:t>www.linkedin.com/in/judywongrteddi</a:t>
            </a:r>
            <a:endParaRPr lang="en-US" dirty="0" smtClean="0">
              <a:latin typeface="Georgia" panose="02040502050405020303" pitchFamily="18" charset="0"/>
            </a:endParaRPr>
          </a:p>
          <a:p>
            <a:pPr algn="ctr"/>
            <a:r>
              <a:rPr lang="en-US" dirty="0" smtClean="0">
                <a:solidFill>
                  <a:schemeClr val="bg1"/>
                </a:solidFill>
                <a:latin typeface="Georgia" panose="02040502050405020303" pitchFamily="18" charset="0"/>
                <a:hlinkClick r:id="rId6"/>
              </a:rPr>
              <a:t>http://judysworld.edublogs.org/</a:t>
            </a:r>
            <a:endParaRPr lang="en-US" dirty="0" smtClean="0">
              <a:solidFill>
                <a:schemeClr val="bg1"/>
              </a:solidFill>
              <a:latin typeface="Georgia" panose="02040502050405020303" pitchFamily="18" charset="0"/>
            </a:endParaRPr>
          </a:p>
        </p:txBody>
      </p:sp>
    </p:spTree>
    <p:extLst>
      <p:ext uri="{BB962C8B-B14F-4D97-AF65-F5344CB8AC3E}">
        <p14:creationId xmlns:p14="http://schemas.microsoft.com/office/powerpoint/2010/main" val="1859305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685800"/>
            <a:ext cx="8534400" cy="4647426"/>
          </a:xfrm>
          <a:prstGeom prst="rect">
            <a:avLst/>
          </a:prstGeom>
          <a:noFill/>
        </p:spPr>
        <p:txBody>
          <a:bodyPr wrap="square" rtlCol="0">
            <a:spAutoFit/>
          </a:bodyPr>
          <a:lstStyle/>
          <a:p>
            <a:r>
              <a:rPr lang="en-US" sz="3200" dirty="0" smtClean="0">
                <a:latin typeface="Georgia" panose="02040502050405020303" pitchFamily="18" charset="0"/>
              </a:rPr>
              <a:t>What are </a:t>
            </a:r>
            <a:r>
              <a:rPr lang="en-US" sz="3200" dirty="0" err="1" smtClean="0">
                <a:solidFill>
                  <a:srgbClr val="FF0000"/>
                </a:solidFill>
                <a:latin typeface="Georgia" panose="02040502050405020303" pitchFamily="18" charset="0"/>
              </a:rPr>
              <a:t>TED</a:t>
            </a:r>
            <a:r>
              <a:rPr lang="en-US" sz="3200" dirty="0" err="1" smtClean="0">
                <a:latin typeface="Georgia" panose="02040502050405020303" pitchFamily="18" charset="0"/>
              </a:rPr>
              <a:t>talks</a:t>
            </a:r>
            <a:r>
              <a:rPr lang="en-US" sz="3200" dirty="0">
                <a:latin typeface="Georgia" panose="02040502050405020303" pitchFamily="18" charset="0"/>
              </a:rPr>
              <a:t> </a:t>
            </a:r>
            <a:r>
              <a:rPr lang="en-US" sz="3200" dirty="0" smtClean="0">
                <a:latin typeface="Georgia" panose="02040502050405020303" pitchFamily="18" charset="0"/>
              </a:rPr>
              <a:t>...and who is TED.com??</a:t>
            </a:r>
          </a:p>
          <a:p>
            <a:endParaRPr lang="en-US" sz="2400" dirty="0">
              <a:latin typeface="Georgia" panose="02040502050405020303" pitchFamily="18" charset="0"/>
            </a:endParaRPr>
          </a:p>
          <a:p>
            <a:r>
              <a:rPr lang="en-US" sz="2400" i="1" dirty="0" smtClean="0"/>
              <a:t>“TED is a global community, welcoming people from every discipline and culture who seek a deeper understanding of the world. We believe passionately in the power of ideas to change attitudes, lives and, ultimately, the world. On TED.com, we're building a clearinghouse of free knowledge from the world's most inspired thinkers — and a community of curious souls to engage with ideas and each other, both online and at TED and </a:t>
            </a:r>
            <a:r>
              <a:rPr lang="en-US" sz="2400" i="1" dirty="0" err="1" smtClean="0"/>
              <a:t>TEDx</a:t>
            </a:r>
            <a:r>
              <a:rPr lang="en-US" sz="2400" i="1" dirty="0" smtClean="0"/>
              <a:t> events around the world, all year long.”</a:t>
            </a:r>
          </a:p>
          <a:p>
            <a:endParaRPr lang="en-US" sz="1200" dirty="0" smtClean="0">
              <a:latin typeface="Georgia" panose="02040502050405020303" pitchFamily="18" charset="0"/>
            </a:endParaRPr>
          </a:p>
          <a:p>
            <a:pPr algn="r"/>
            <a:r>
              <a:rPr lang="en-US" sz="1200" dirty="0" smtClean="0">
                <a:latin typeface="Georgia" panose="02040502050405020303" pitchFamily="18" charset="0"/>
              </a:rPr>
              <a:t>Retrieved  from: http://www.ted.com/about/our-organization</a:t>
            </a:r>
          </a:p>
          <a:p>
            <a:endParaRPr lang="en-US" sz="2400" dirty="0">
              <a:latin typeface="Georgia" panose="02040502050405020303" pitchFamily="18" charset="0"/>
            </a:endParaRPr>
          </a:p>
        </p:txBody>
      </p:sp>
    </p:spTree>
    <p:extLst>
      <p:ext uri="{BB962C8B-B14F-4D97-AF65-F5344CB8AC3E}">
        <p14:creationId xmlns:p14="http://schemas.microsoft.com/office/powerpoint/2010/main" val="328496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457200"/>
            <a:ext cx="6316086" cy="5210043"/>
          </a:xfrm>
          <a:prstGeom prst="rect">
            <a:avLst/>
          </a:prstGeom>
          <a:scene3d>
            <a:camera prst="orthographicFront">
              <a:rot lat="0" lon="300000" rev="0"/>
            </a:camera>
            <a:lightRig rig="threePt" dir="t"/>
          </a:scene3d>
        </p:spPr>
      </p:pic>
    </p:spTree>
    <p:extLst>
      <p:ext uri="{BB962C8B-B14F-4D97-AF65-F5344CB8AC3E}">
        <p14:creationId xmlns:p14="http://schemas.microsoft.com/office/powerpoint/2010/main" val="3629633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34882" y="474125"/>
            <a:ext cx="4927718" cy="5774275"/>
          </a:xfrm>
          <a:prstGeom prst="rect">
            <a:avLst/>
          </a:prstGeom>
        </p:spPr>
      </p:pic>
    </p:spTree>
    <p:extLst>
      <p:ext uri="{BB962C8B-B14F-4D97-AF65-F5344CB8AC3E}">
        <p14:creationId xmlns:p14="http://schemas.microsoft.com/office/powerpoint/2010/main" val="2340719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533400"/>
            <a:ext cx="7132319" cy="4876800"/>
          </a:xfrm>
          <a:prstGeom prst="rect">
            <a:avLst/>
          </a:prstGeom>
        </p:spPr>
      </p:pic>
    </p:spTree>
    <p:extLst>
      <p:ext uri="{BB962C8B-B14F-4D97-AF65-F5344CB8AC3E}">
        <p14:creationId xmlns:p14="http://schemas.microsoft.com/office/powerpoint/2010/main" val="826229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762000"/>
            <a:ext cx="7848600" cy="5262979"/>
          </a:xfrm>
          <a:prstGeom prst="rect">
            <a:avLst/>
          </a:prstGeom>
          <a:noFill/>
        </p:spPr>
        <p:txBody>
          <a:bodyPr wrap="square" rtlCol="0">
            <a:spAutoFit/>
          </a:bodyPr>
          <a:lstStyle/>
          <a:p>
            <a:pPr algn="ctr"/>
            <a:r>
              <a:rPr lang="en-US" sz="4000" dirty="0" smtClean="0">
                <a:latin typeface="Georgia" panose="02040502050405020303" pitchFamily="18" charset="0"/>
              </a:rPr>
              <a:t>Things to think about</a:t>
            </a:r>
          </a:p>
          <a:p>
            <a:pPr algn="ctr"/>
            <a:r>
              <a:rPr lang="en-US" sz="4000" dirty="0" smtClean="0">
                <a:latin typeface="Georgia" panose="02040502050405020303" pitchFamily="18" charset="0"/>
              </a:rPr>
              <a:t>when choosing</a:t>
            </a:r>
          </a:p>
          <a:p>
            <a:pPr algn="ctr"/>
            <a:r>
              <a:rPr lang="en-US" sz="4000" dirty="0" smtClean="0">
                <a:latin typeface="Georgia" panose="02040502050405020303" pitchFamily="18" charset="0"/>
              </a:rPr>
              <a:t>which </a:t>
            </a:r>
            <a:r>
              <a:rPr lang="en-US" sz="4000" b="1" dirty="0" smtClean="0">
                <a:solidFill>
                  <a:srgbClr val="FF0000"/>
                </a:solidFill>
                <a:latin typeface="Georgia" panose="02040502050405020303" pitchFamily="18" charset="0"/>
              </a:rPr>
              <a:t>TED </a:t>
            </a:r>
            <a:r>
              <a:rPr lang="en-US" sz="4000" dirty="0" smtClean="0">
                <a:latin typeface="Georgia" panose="02040502050405020303" pitchFamily="18" charset="0"/>
              </a:rPr>
              <a:t>talk to work with:</a:t>
            </a:r>
          </a:p>
          <a:p>
            <a:endParaRPr lang="en-US" sz="3600" dirty="0">
              <a:latin typeface="Georgia" panose="02040502050405020303" pitchFamily="18" charset="0"/>
            </a:endParaRPr>
          </a:p>
          <a:p>
            <a:pPr marL="342900" indent="-342900">
              <a:buAutoNum type="arabicPeriod"/>
            </a:pPr>
            <a:r>
              <a:rPr lang="en-US" sz="3600" dirty="0" smtClean="0">
                <a:latin typeface="Georgia" panose="02040502050405020303" pitchFamily="18" charset="0"/>
              </a:rPr>
              <a:t> Who are your students?</a:t>
            </a:r>
          </a:p>
          <a:p>
            <a:pPr marL="342900" indent="-342900">
              <a:buAutoNum type="arabicPeriod"/>
            </a:pPr>
            <a:endParaRPr lang="en-US" sz="3600" dirty="0" smtClean="0">
              <a:latin typeface="Georgia" panose="02040502050405020303" pitchFamily="18" charset="0"/>
            </a:endParaRPr>
          </a:p>
          <a:p>
            <a:pPr marL="342900" indent="-342900">
              <a:buAutoNum type="arabicPeriod"/>
            </a:pPr>
            <a:r>
              <a:rPr lang="en-US" sz="3600" dirty="0" smtClean="0">
                <a:latin typeface="Georgia" panose="02040502050405020303" pitchFamily="18" charset="0"/>
              </a:rPr>
              <a:t> What is the theme of your lesson?</a:t>
            </a:r>
          </a:p>
          <a:p>
            <a:pPr marL="342900" indent="-342900">
              <a:buAutoNum type="arabicPeriod"/>
            </a:pPr>
            <a:endParaRPr lang="en-US" sz="3600" dirty="0" smtClean="0">
              <a:latin typeface="Georgia" panose="02040502050405020303" pitchFamily="18" charset="0"/>
            </a:endParaRPr>
          </a:p>
          <a:p>
            <a:pPr marL="342900" indent="-342900">
              <a:buAutoNum type="arabicPeriod"/>
            </a:pPr>
            <a:r>
              <a:rPr lang="en-US" sz="3600" dirty="0" smtClean="0">
                <a:latin typeface="Georgia" panose="02040502050405020303" pitchFamily="18" charset="0"/>
              </a:rPr>
              <a:t> What is the object of your lesson?</a:t>
            </a:r>
            <a:endParaRPr lang="en-US" sz="3600" dirty="0">
              <a:latin typeface="Georgia" panose="02040502050405020303" pitchFamily="18" charset="0"/>
            </a:endParaRPr>
          </a:p>
        </p:txBody>
      </p:sp>
    </p:spTree>
    <p:extLst>
      <p:ext uri="{BB962C8B-B14F-4D97-AF65-F5344CB8AC3E}">
        <p14:creationId xmlns:p14="http://schemas.microsoft.com/office/powerpoint/2010/main" val="2676196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lstStyle/>
          <a:p>
            <a:r>
              <a:rPr lang="en-US" b="1" dirty="0" smtClean="0">
                <a:latin typeface="Georgia" panose="02040502050405020303" pitchFamily="18" charset="0"/>
              </a:rPr>
              <a:t>Who are your Students?</a:t>
            </a:r>
            <a:endParaRPr lang="en-US" b="1" dirty="0">
              <a:latin typeface="Georgia" panose="02040502050405020303" pitchFamily="18" charset="0"/>
            </a:endParaRPr>
          </a:p>
        </p:txBody>
      </p:sp>
      <p:sp>
        <p:nvSpPr>
          <p:cNvPr id="3" name="Content Placeholder 2"/>
          <p:cNvSpPr>
            <a:spLocks noGrp="1"/>
          </p:cNvSpPr>
          <p:nvPr>
            <p:ph idx="1"/>
          </p:nvPr>
        </p:nvSpPr>
        <p:spPr>
          <a:xfrm>
            <a:off x="1295400" y="1143000"/>
            <a:ext cx="6477000" cy="3352800"/>
          </a:xfrm>
        </p:spPr>
        <p:txBody>
          <a:bodyPr>
            <a:normAutofit/>
          </a:bodyPr>
          <a:lstStyle/>
          <a:p>
            <a:pPr marL="514350" indent="-514350">
              <a:buFont typeface="+mj-lt"/>
              <a:buAutoNum type="arabicPeriod"/>
            </a:pPr>
            <a:r>
              <a:rPr lang="en-US" sz="3600" dirty="0" smtClean="0">
                <a:latin typeface="Georgia" panose="02040502050405020303" pitchFamily="18" charset="0"/>
              </a:rPr>
              <a:t>Are they children or adults?</a:t>
            </a:r>
          </a:p>
          <a:p>
            <a:pPr marL="514350" indent="-514350">
              <a:buFont typeface="+mj-lt"/>
              <a:buAutoNum type="arabicPeriod"/>
            </a:pPr>
            <a:endParaRPr lang="en-US" sz="3600" dirty="0">
              <a:latin typeface="Georgia" panose="02040502050405020303" pitchFamily="18" charset="0"/>
            </a:endParaRPr>
          </a:p>
          <a:p>
            <a:pPr marL="514350" indent="-514350">
              <a:buFont typeface="+mj-lt"/>
              <a:buAutoNum type="arabicPeriod"/>
            </a:pPr>
            <a:endParaRPr lang="en-US" sz="3600" dirty="0" smtClean="0">
              <a:latin typeface="Georgia" panose="02040502050405020303" pitchFamily="18" charset="0"/>
            </a:endParaRPr>
          </a:p>
          <a:p>
            <a:pPr marL="514350" indent="-514350">
              <a:buFont typeface="+mj-lt"/>
              <a:buAutoNum type="arabicPeriod"/>
            </a:pPr>
            <a:endParaRPr lang="en-US" sz="3600" dirty="0">
              <a:latin typeface="Georgia" panose="02040502050405020303" pitchFamily="18" charset="0"/>
            </a:endParaRPr>
          </a:p>
          <a:p>
            <a:pPr marL="514350" indent="-514350">
              <a:buFont typeface="+mj-lt"/>
              <a:buAutoNum type="arabicPeriod"/>
            </a:pPr>
            <a:r>
              <a:rPr lang="en-US" sz="3600" dirty="0" smtClean="0">
                <a:latin typeface="Georgia" panose="02040502050405020303" pitchFamily="18" charset="0"/>
              </a:rPr>
              <a:t>What are their interests?</a:t>
            </a:r>
          </a:p>
          <a:p>
            <a:pPr marL="0" indent="0">
              <a:buNone/>
            </a:pPr>
            <a:endParaRPr lang="en-US" dirty="0">
              <a:latin typeface="Georgia" panose="02040502050405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785712"/>
            <a:ext cx="3276600" cy="194808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8849" y="1785712"/>
            <a:ext cx="2632551" cy="194808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 y="4462272"/>
            <a:ext cx="4267200" cy="2090928"/>
          </a:xfrm>
          <a:prstGeom prst="rect">
            <a:avLst/>
          </a:prstGeom>
        </p:spPr>
      </p:pic>
    </p:spTree>
    <p:extLst>
      <p:ext uri="{BB962C8B-B14F-4D97-AF65-F5344CB8AC3E}">
        <p14:creationId xmlns:p14="http://schemas.microsoft.com/office/powerpoint/2010/main" val="1782221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04800"/>
            <a:ext cx="7819769" cy="707886"/>
          </a:xfrm>
          <a:prstGeom prst="rect">
            <a:avLst/>
          </a:prstGeom>
          <a:noFill/>
        </p:spPr>
        <p:txBody>
          <a:bodyPr wrap="none" rtlCol="0">
            <a:spAutoFit/>
          </a:bodyPr>
          <a:lstStyle/>
          <a:p>
            <a:r>
              <a:rPr lang="en-US" sz="4000" dirty="0" smtClean="0">
                <a:latin typeface="Georgia" panose="02040502050405020303" pitchFamily="18" charset="0"/>
              </a:rPr>
              <a:t>What is the theme of your lesson?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456762"/>
            <a:ext cx="5715798" cy="4029638"/>
          </a:xfrm>
          <a:prstGeom prst="rect">
            <a:avLst/>
          </a:prstGeom>
        </p:spPr>
      </p:pic>
    </p:spTree>
    <p:extLst>
      <p:ext uri="{BB962C8B-B14F-4D97-AF65-F5344CB8AC3E}">
        <p14:creationId xmlns:p14="http://schemas.microsoft.com/office/powerpoint/2010/main" val="884660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fontScale="90000"/>
          </a:bodyPr>
          <a:lstStyle/>
          <a:p>
            <a:r>
              <a:rPr lang="en-US" dirty="0" smtClean="0">
                <a:latin typeface="Georgia" panose="02040502050405020303" pitchFamily="18" charset="0"/>
              </a:rPr>
              <a:t>What is the object of your lesson?</a:t>
            </a:r>
            <a:endParaRPr lang="en-US" dirty="0">
              <a:latin typeface="Georgia" panose="02040502050405020303"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143000"/>
            <a:ext cx="4245429" cy="2971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4039" y="1466868"/>
            <a:ext cx="2743200" cy="190831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4991" y="3886200"/>
            <a:ext cx="3730647" cy="2300287"/>
          </a:xfrm>
          <a:prstGeom prst="rect">
            <a:avLst/>
          </a:prstGeom>
        </p:spPr>
      </p:pic>
    </p:spTree>
    <p:extLst>
      <p:ext uri="{BB962C8B-B14F-4D97-AF65-F5344CB8AC3E}">
        <p14:creationId xmlns:p14="http://schemas.microsoft.com/office/powerpoint/2010/main" val="2932955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733</TotalTime>
  <Words>590</Words>
  <Application>Microsoft Office PowerPoint</Application>
  <PresentationFormat>On-screen Show (4:3)</PresentationFormat>
  <Paragraphs>95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Who are your Students?</vt:lpstr>
      <vt:lpstr>PowerPoint Presentation</vt:lpstr>
      <vt:lpstr>What is the object of your lesson?</vt:lpstr>
      <vt:lpstr>Find your TED talk...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jmw</dc:creator>
  <cp:lastModifiedBy>jmw</cp:lastModifiedBy>
  <cp:revision>25</cp:revision>
  <dcterms:created xsi:type="dcterms:W3CDTF">2015-11-07T22:16:16Z</dcterms:created>
  <dcterms:modified xsi:type="dcterms:W3CDTF">2015-11-08T10:30:00Z</dcterms:modified>
</cp:coreProperties>
</file>